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765" r:id="rId23"/>
    <p:sldId id="711" r:id="rId24"/>
    <p:sldId id="712" r:id="rId25"/>
    <p:sldId id="713" r:id="rId26"/>
    <p:sldId id="722" r:id="rId27"/>
    <p:sldId id="617" r:id="rId28"/>
    <p:sldId id="746" r:id="rId29"/>
    <p:sldId id="744" r:id="rId30"/>
    <p:sldId id="799" r:id="rId31"/>
    <p:sldId id="810" r:id="rId32"/>
    <p:sldId id="315" r:id="rId33"/>
    <p:sldId id="408" r:id="rId34"/>
    <p:sldId id="716" r:id="rId35"/>
    <p:sldId id="723" r:id="rId36"/>
    <p:sldId id="714" r:id="rId37"/>
    <p:sldId id="715" r:id="rId38"/>
    <p:sldId id="728" r:id="rId39"/>
    <p:sldId id="346" r:id="rId40"/>
    <p:sldId id="489" r:id="rId41"/>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3/25/2014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3/25/2014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38</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39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40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27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32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33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34</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35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Tuesday, March 25,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Tuesday, March 25,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Tuesday, March 25,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Tuesday, March 25,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Tuesday, March 25,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Tuesday, March 25,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Tuesday, March 25,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Tuesday, March 25,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Tuesday, March 25,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Tuesday, March 25,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Tuesday, March 25,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Total </a:t>
            </a:r>
            <a:r>
              <a:rPr lang="en-US" sz="1000" dirty="0">
                <a:solidFill>
                  <a:srgbClr val="FF0000"/>
                </a:solidFill>
                <a:latin typeface="Calibri" panose="020F0502020204030204" pitchFamily="34" charset="0"/>
              </a:rPr>
              <a:t>of 3,500’ of geotextile/GCL deployed and covered with first lift of clay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Disked </a:t>
            </a:r>
            <a:r>
              <a:rPr lang="en-US" sz="1000" dirty="0">
                <a:solidFill>
                  <a:srgbClr val="FF0000"/>
                </a:solidFill>
                <a:latin typeface="Calibri" panose="020F0502020204030204" pitchFamily="34" charset="0"/>
              </a:rPr>
              <a:t>and compacted clay placed along new south berm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Graded </a:t>
            </a:r>
            <a:r>
              <a:rPr lang="en-US" sz="1000" dirty="0">
                <a:solidFill>
                  <a:srgbClr val="FF0000"/>
                </a:solidFill>
                <a:latin typeface="Calibri" panose="020F0502020204030204" pitchFamily="34" charset="0"/>
              </a:rPr>
              <a:t>and compacted clay on the berm connector on Thursday (</a:t>
            </a:r>
            <a:r>
              <a:rPr lang="en-US" sz="1000" dirty="0" smtClean="0">
                <a:solidFill>
                  <a:srgbClr val="FF0000"/>
                </a:solidFill>
                <a:latin typeface="Calibri" panose="020F0502020204030204" pitchFamily="34" charset="0"/>
              </a:rPr>
              <a:t>3/20)</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survey of old south berm, north berm, and ORW 21 settlement rods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weekly TBC subsidence </a:t>
            </a:r>
            <a:r>
              <a:rPr lang="en-US" sz="1000" dirty="0" smtClean="0">
                <a:solidFill>
                  <a:srgbClr val="FF0000"/>
                </a:solidFill>
                <a:latin typeface="Calibri" panose="020F0502020204030204" pitchFamily="34" charset="0"/>
              </a:rPr>
              <a:t>survey</a:t>
            </a:r>
          </a:p>
          <a:p>
            <a:pPr marL="171450" lvl="0" indent="-171450">
              <a:buFontTx/>
              <a:buChar char="-"/>
            </a:pPr>
            <a:r>
              <a:rPr lang="en-US" sz="1000" dirty="0" smtClean="0">
                <a:solidFill>
                  <a:srgbClr val="FF0000"/>
                </a:solidFill>
                <a:latin typeface="Calibri" panose="020F0502020204030204" pitchFamily="34" charset="0"/>
              </a:rPr>
              <a:t>Reseal </a:t>
            </a:r>
            <a:r>
              <a:rPr lang="en-US" sz="1000" dirty="0">
                <a:solidFill>
                  <a:srgbClr val="FF0000"/>
                </a:solidFill>
                <a:latin typeface="Calibri" panose="020F0502020204030204" pitchFamily="34" charset="0"/>
              </a:rPr>
              <a:t>antenna at Site IPI-02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Sinkhole Profile Sampling (3/21</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63566"/>
            <a:ext cx="8839200" cy="2708434"/>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Bled </a:t>
            </a:r>
            <a:r>
              <a:rPr lang="en-US" sz="1000" dirty="0">
                <a:solidFill>
                  <a:srgbClr val="FF0000"/>
                </a:solidFill>
                <a:latin typeface="Calibri" panose="020F0502020204030204" pitchFamily="34" charset="0"/>
              </a:rPr>
              <a:t>down and sampled TBC-3 on Friday (3/21) and installed PVC riser on well on Saturday (</a:t>
            </a:r>
            <a:r>
              <a:rPr lang="en-US" sz="1000" dirty="0" smtClean="0">
                <a:solidFill>
                  <a:srgbClr val="FF0000"/>
                </a:solidFill>
                <a:latin typeface="Calibri" panose="020F0502020204030204" pitchFamily="34" charset="0"/>
              </a:rPr>
              <a:t>3/22)</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privacy fence at ORW 48; installed pump; completed connections to the water discharge line to the </a:t>
            </a:r>
            <a:r>
              <a:rPr lang="en-US" sz="1000" dirty="0" err="1">
                <a:solidFill>
                  <a:srgbClr val="FF0000"/>
                </a:solidFill>
                <a:latin typeface="Calibri" panose="020F0502020204030204" pitchFamily="34" charset="0"/>
              </a:rPr>
              <a:t>frac</a:t>
            </a:r>
            <a:r>
              <a:rPr lang="en-US" sz="1000" dirty="0">
                <a:solidFill>
                  <a:srgbClr val="FF0000"/>
                </a:solidFill>
                <a:latin typeface="Calibri" panose="020F0502020204030204" pitchFamily="34" charset="0"/>
              </a:rPr>
              <a:t> tank on the north berm;  and completed the service connections for power to ORW-48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a work over at ORW-1: flushed silt from the well and injected BMR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Developed ORW-1 </a:t>
            </a:r>
            <a:r>
              <a:rPr lang="en-US" sz="1000" dirty="0">
                <a:solidFill>
                  <a:srgbClr val="FF0000"/>
                </a:solidFill>
                <a:latin typeface="Calibri" panose="020F0502020204030204" pitchFamily="34" charset="0"/>
              </a:rPr>
              <a:t>and removed 1500 gal of water (</a:t>
            </a:r>
            <a:r>
              <a:rPr lang="en-US" sz="1000" dirty="0" smtClean="0">
                <a:solidFill>
                  <a:srgbClr val="FF0000"/>
                </a:solidFill>
                <a:latin typeface="Calibri" panose="020F0502020204030204" pitchFamily="34" charset="0"/>
              </a:rPr>
              <a:t>3/24)</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5-day feasibility pump test at ORW 26 on Saturday (</a:t>
            </a:r>
            <a:r>
              <a:rPr lang="en-US" sz="1000" dirty="0" smtClean="0">
                <a:solidFill>
                  <a:srgbClr val="FF0000"/>
                </a:solidFill>
                <a:latin typeface="Calibri" panose="020F0502020204030204" pitchFamily="34" charset="0"/>
              </a:rPr>
              <a:t>3/22)</a:t>
            </a:r>
          </a:p>
          <a:p>
            <a:pPr marL="171450" lvl="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work over 5-day feasibility pump test at ORW 24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pump and transducer in ORW-32 and completed connections to the water discharge line to the tank at ORW-15 on Friday (3/21); and installed Barton </a:t>
            </a:r>
            <a:r>
              <a:rPr lang="en-US" sz="1000" dirty="0" smtClean="0">
                <a:solidFill>
                  <a:srgbClr val="FF0000"/>
                </a:solidFill>
                <a:latin typeface="Calibri" panose="020F0502020204030204" pitchFamily="34" charset="0"/>
              </a:rPr>
              <a:t>meter </a:t>
            </a:r>
            <a:r>
              <a:rPr lang="en-US" sz="1000" dirty="0">
                <a:solidFill>
                  <a:srgbClr val="FF0000"/>
                </a:solidFill>
                <a:latin typeface="Calibri" panose="020F0502020204030204" pitchFamily="34" charset="0"/>
              </a:rPr>
              <a:t>on Saturday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6-hour step test at ORW 32 on Saturday (3/22) and began 5-day feasibility test on Sunday (</a:t>
            </a:r>
            <a:r>
              <a:rPr lang="en-US" sz="1000" dirty="0" smtClean="0">
                <a:solidFill>
                  <a:srgbClr val="FF0000"/>
                </a:solidFill>
                <a:latin typeface="Calibri" panose="020F0502020204030204" pitchFamily="34" charset="0"/>
              </a:rPr>
              <a:t>3/23)</a:t>
            </a:r>
          </a:p>
          <a:p>
            <a:pPr marL="171450" lvl="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continuous pumping of ORW 48 on Saturday (</a:t>
            </a:r>
            <a:r>
              <a:rPr lang="en-US" sz="1000" dirty="0" smtClean="0">
                <a:solidFill>
                  <a:srgbClr val="FF0000"/>
                </a:solidFill>
                <a:latin typeface="Calibri" panose="020F0502020204030204" pitchFamily="34" charset="0"/>
              </a:rPr>
              <a:t>3/22)</a:t>
            </a:r>
          </a:p>
          <a:p>
            <a:pPr marL="171450" lvl="0" indent="-171450">
              <a:buFontTx/>
              <a:buChar char="-"/>
            </a:pPr>
            <a:r>
              <a:rPr lang="en-US" sz="1000" dirty="0" smtClean="0">
                <a:solidFill>
                  <a:srgbClr val="FF0000"/>
                </a:solidFill>
                <a:latin typeface="Calibri" panose="020F0502020204030204" pitchFamily="34" charset="0"/>
              </a:rPr>
              <a:t>Plugged </a:t>
            </a:r>
            <a:r>
              <a:rPr lang="en-US" sz="1000" dirty="0">
                <a:solidFill>
                  <a:srgbClr val="FF0000"/>
                </a:solidFill>
                <a:latin typeface="Calibri" panose="020F0502020204030204" pitchFamily="34" charset="0"/>
              </a:rPr>
              <a:t>and abandoned PVW 3 on Friday (3/21).  Monitored PVWs 3 and 2 following P&amp;A.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Downloaded </a:t>
            </a:r>
            <a:r>
              <a:rPr lang="en-US" sz="1000" dirty="0">
                <a:solidFill>
                  <a:srgbClr val="FF0000"/>
                </a:solidFill>
                <a:latin typeface="Calibri" panose="020F0502020204030204" pitchFamily="34" charset="0"/>
              </a:rPr>
              <a:t>data and removed Track-It data logger from GP-5 and restored original valve Configuration on Friday (</a:t>
            </a:r>
            <a:r>
              <a:rPr lang="en-US" sz="1000" dirty="0" smtClean="0">
                <a:solidFill>
                  <a:srgbClr val="FF0000"/>
                </a:solidFill>
                <a:latin typeface="Calibri" panose="020F0502020204030204" pitchFamily="34" charset="0"/>
              </a:rPr>
              <a:t>3/21)</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pump test at ORW-21. Completed 28 of 30 planned days. Cumulative water pumped approximately 90,047 gallons; Pump rate is 2.96 </a:t>
            </a:r>
            <a:r>
              <a:rPr lang="en-US" sz="1000" dirty="0" err="1">
                <a:solidFill>
                  <a:srgbClr val="FF0000"/>
                </a:solidFill>
                <a:latin typeface="Calibri" panose="020F0502020204030204" pitchFamily="34" charset="0"/>
              </a:rPr>
              <a:t>gpm</a:t>
            </a:r>
            <a:r>
              <a:rPr lang="en-US" sz="1000" dirty="0">
                <a:solidFill>
                  <a:srgbClr val="FF0000"/>
                </a:solidFill>
                <a:latin typeface="Calibri" panose="020F0502020204030204" pitchFamily="34" charset="0"/>
              </a:rPr>
              <a:t>; Total gas vented 902scf; Continue 40 psi BHP </a:t>
            </a:r>
            <a:r>
              <a:rPr lang="en-US" sz="1000" dirty="0" smtClean="0">
                <a:solidFill>
                  <a:srgbClr val="FF0000"/>
                </a:solidFill>
                <a:latin typeface="Calibri" panose="020F0502020204030204" pitchFamily="34" charset="0"/>
              </a:rPr>
              <a:t>reduction</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of continuous dewatering of ORWs 4, 14, and 48</a:t>
            </a: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1/2/14, 1/7/14, 1/9-10/14, 1/14/14, 1/16-17/14, 1/21/14, 1/23/14, 1/31/14, 2/4/13, 2/7/14, 2/11/14, 2/13/14, 2/14/14, 2/18/14, 2/20-21/14, 2/25/14, 2/27-28/14, 3/6/14, 3/7/14, 3/11/14, 3/13-14/14,</a:t>
            </a:r>
            <a:r>
              <a:rPr lang="en-US" sz="1200" dirty="0">
                <a:solidFill>
                  <a:srgbClr val="FF0000"/>
                </a:solidFill>
              </a:rPr>
              <a:t> 3/18/14, and 3/20-21/14  </a:t>
            </a:r>
            <a:r>
              <a:rPr lang="en-US" sz="1200" dirty="0"/>
              <a:t>(</a:t>
            </a:r>
            <a:r>
              <a:rPr lang="en-US" sz="1200" dirty="0" err="1"/>
              <a:t>MultiRAE</a:t>
            </a:r>
            <a:r>
              <a:rPr lang="en-US" sz="1200" dirty="0"/>
              <a:t>) and 2/13-18/14(MAML). SEET will issue a letter to the parish in reference to these findings once the review of the data has been completed.</a:t>
            </a:r>
          </a:p>
          <a:p>
            <a:pPr lvl="3"/>
            <a:r>
              <a:rPr lang="en-US" sz="1200" dirty="0"/>
              <a:t>SEET has received and is analyzing sample results for air at bubble sites collected 1/2/14, 1/9/14, 1/16/14, 1/23/14, 2/6/14, 2/13/14, 2/20/14, 2/27/14, 3/6/14, 3/13/14 </a:t>
            </a:r>
            <a:r>
              <a:rPr lang="en-US" sz="1200" dirty="0">
                <a:solidFill>
                  <a:srgbClr val="FF0000"/>
                </a:solidFill>
              </a:rPr>
              <a:t>and 3/20/14 </a:t>
            </a:r>
            <a:r>
              <a:rPr lang="en-US" sz="1200" dirty="0"/>
              <a:t>(</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the site on 3/18/14</a:t>
            </a:r>
          </a:p>
          <a:p>
            <a:r>
              <a:rPr lang="en-US" sz="1000" dirty="0" smtClean="0">
                <a:latin typeface="Calibri" pitchFamily="34" charset="0"/>
              </a:rPr>
              <a:t>Bubbling at Bubble Site 101 has ceased, but DEQ will continue to monitor site for one more week</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26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25 </a:t>
            </a:r>
            <a:r>
              <a:rPr lang="en-US" sz="1000" dirty="0">
                <a:solidFill>
                  <a:srgbClr val="FF0000"/>
                </a:solidFill>
                <a:latin typeface="Calibri" panose="020F0502020204030204" pitchFamily="34" charset="0"/>
              </a:rPr>
              <a:t>March</a:t>
            </a:r>
            <a:r>
              <a:rPr lang="en-US" sz="1000" dirty="0">
                <a:latin typeface="Calibri" panose="020F0502020204030204" pitchFamily="34" charset="0"/>
              </a:rPr>
              <a:t> 2014 DOTD monitoring equipment has not detected any permanent bridge or highway movements nor any noteworthy trends.</a:t>
            </a:r>
          </a:p>
          <a:p>
            <a:pPr lvl="1">
              <a:buFont typeface="Arial" pitchFamily="34" charset="0"/>
              <a:buChar char="•"/>
            </a:pPr>
            <a:r>
              <a:rPr lang="en-US" sz="1000" dirty="0">
                <a:latin typeface="Calibri" panose="020F0502020204030204" pitchFamily="34" charset="0"/>
              </a:rPr>
              <a:t>Performed survey for CORS-5 location</a:t>
            </a:r>
          </a:p>
          <a:p>
            <a:pPr lvl="1">
              <a:buFont typeface="Arial" pitchFamily="34" charset="0"/>
              <a:buChar char="•"/>
            </a:pPr>
            <a:r>
              <a:rPr lang="en-US" sz="1000" dirty="0">
                <a:latin typeface="Calibri" panose="020F0502020204030204" pitchFamily="34" charset="0"/>
              </a:rPr>
              <a:t>No 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25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61935108"/>
              </p:ext>
            </p:extLst>
          </p:nvPr>
        </p:nvGraphicFramePr>
        <p:xfrm>
          <a:off x="76200" y="1371600"/>
          <a:ext cx="8991600" cy="5074884"/>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6992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80">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Shut-in / flowing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continuous pumping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v</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feasibility pumping test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Pump Test 3/18PM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58.89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58.77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shut-in/no flow 3-17PM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data from pump test will be added</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30</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Tuesday, March 25,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31</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Tuesday, March 25,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2862322"/>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solidFill>
                  <a:srgbClr val="FF0000"/>
                </a:solidFill>
                <a:latin typeface="Calibri" panose="020F0502020204030204" pitchFamily="34" charset="0"/>
              </a:rPr>
              <a:t>There </a:t>
            </a:r>
            <a:r>
              <a:rPr lang="en-US" sz="1000" dirty="0">
                <a:solidFill>
                  <a:srgbClr val="FF0000"/>
                </a:solidFill>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solidFill>
                  <a:srgbClr val="FF0000"/>
                </a:solidFill>
                <a:latin typeface="Calibri" panose="020F0502020204030204" pitchFamily="34" charset="0"/>
              </a:rPr>
              <a:t>.  Yesterday </a:t>
            </a:r>
            <a:r>
              <a:rPr lang="en-US" sz="1000" dirty="0">
                <a:solidFill>
                  <a:srgbClr val="FF0000"/>
                </a:solidFill>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solidFill>
                  <a:srgbClr val="FF0000"/>
                </a:solidFill>
                <a:latin typeface="Calibri" panose="020F0502020204030204" pitchFamily="34" charset="0"/>
              </a:rPr>
              <a:t>. (3/25/14)</a:t>
            </a:r>
            <a:endParaRPr lang="en-US" sz="1000" dirty="0">
              <a:solidFill>
                <a:srgbClr val="FF0000"/>
              </a:solidFill>
              <a:latin typeface="Calibri" panose="020F0502020204030204" pitchFamily="34" charset="0"/>
            </a:endParaRPr>
          </a:p>
          <a:p>
            <a:pPr marL="171450" indent="-171450">
              <a:buFontTx/>
              <a:buChar char="-"/>
            </a:pPr>
            <a:endParaRPr lang="en-US" sz="1000" dirty="0" smtClean="0">
              <a:latin typeface="Calibri" panose="020F0502020204030204" pitchFamily="34" charset="0"/>
            </a:endParaRP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(25-28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(25-28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308324"/>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Texas Brine contractor to maintain antennas &amp; repeaters for in-home monitoring</a:t>
            </a:r>
          </a:p>
          <a:p>
            <a:pPr lvl="1">
              <a:buFont typeface="Arial" pitchFamily="34" charset="0"/>
              <a:buChar char="•"/>
            </a:pPr>
            <a:r>
              <a:rPr lang="en-US" sz="1200" dirty="0" smtClean="0">
                <a:latin typeface="Calibri" pitchFamily="34" charset="0"/>
              </a:rPr>
              <a:t> Texas Brine contractor to maintain in-home monitors.</a:t>
            </a:r>
          </a:p>
          <a:p>
            <a:pPr lvl="1">
              <a:buFont typeface="Arial" pitchFamily="34" charset="0"/>
              <a:buChar char="•"/>
            </a:pPr>
            <a:r>
              <a:rPr lang="en-US" sz="1200" dirty="0" smtClean="0">
                <a:latin typeface="Calibri" pitchFamily="34" charset="0"/>
              </a:rPr>
              <a:t> BRC continues to evaluate data and provide recommended requirements </a:t>
            </a:r>
          </a:p>
          <a:p>
            <a:pPr lvl="1">
              <a:buFont typeface="Arial" pitchFamily="34" charset="0"/>
              <a:buChar char="•"/>
            </a:pPr>
            <a:r>
              <a:rPr lang="en-US" sz="1200" dirty="0" smtClean="0">
                <a:latin typeface="Calibri" pitchFamily="34" charset="0"/>
              </a:rPr>
              <a:t> Monitoring under slab venting installation</a:t>
            </a:r>
          </a:p>
          <a:p>
            <a:pPr lvl="1">
              <a:buFont typeface="Arial" pitchFamily="34" charset="0"/>
              <a:buChar char="•"/>
            </a:pPr>
            <a:r>
              <a:rPr lang="en-US" sz="1200" dirty="0" smtClean="0">
                <a:latin typeface="Calibri" pitchFamily="34" charset="0"/>
              </a:rPr>
              <a:t> Weekly surveys</a:t>
            </a:r>
          </a:p>
          <a:p>
            <a:pPr lvl="1">
              <a:buFont typeface="Arial" pitchFamily="34" charset="0"/>
              <a:buChar char="•"/>
            </a:pPr>
            <a:r>
              <a:rPr lang="en-US" sz="1200" dirty="0" smtClean="0">
                <a:solidFill>
                  <a:srgbClr val="FF0000"/>
                </a:solidFill>
                <a:latin typeface="Calibri" pitchFamily="34" charset="0"/>
              </a:rPr>
              <a:t> Continue engineering planning, placement of sand and clay,  and geotextile material on South Berm re-route</a:t>
            </a:r>
          </a:p>
          <a:p>
            <a:pPr lvl="1">
              <a:buFont typeface="Arial" pitchFamily="34" charset="0"/>
              <a:buChar char="•"/>
            </a:pPr>
            <a:r>
              <a:rPr lang="en-US" sz="1200" dirty="0" smtClean="0">
                <a:solidFill>
                  <a:srgbClr val="FF0000"/>
                </a:solidFill>
                <a:latin typeface="Calibri" pitchFamily="34" charset="0"/>
              </a:rPr>
              <a:t> Surveying subsidence rods at ORW-21 as part of de-watering test</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de-watering test at ORW-21</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Continuous ORW de-watering at ORW-14, 4, 48, and OGRW-1</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5-day de-watering test at ORW-24, 32</a:t>
            </a:r>
            <a:endParaRPr lang="en-US" sz="1200" dirty="0">
              <a:solidFill>
                <a:srgbClr val="FF0000"/>
              </a:solidFill>
              <a:latin typeface="Calibri" pitchFamily="34" charset="0"/>
            </a:endParaRPr>
          </a:p>
          <a:p>
            <a:pPr lvl="1">
              <a:buFont typeface="Arial" pitchFamily="34" charset="0"/>
              <a:buChar char="•"/>
            </a:pPr>
            <a:r>
              <a:rPr lang="en-US" sz="1200" dirty="0" smtClean="0">
                <a:solidFill>
                  <a:srgbClr val="FF0000"/>
                </a:solidFill>
                <a:latin typeface="Calibri" pitchFamily="34" charset="0"/>
              </a:rPr>
              <a:t> Perform surface water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 (non-bubbling)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(25-28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(25-28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(25-28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(25-28 Mar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(25-28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25 March</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3201825"/>
              </p:ext>
            </p:extLst>
          </p:nvPr>
        </p:nvGraphicFramePr>
        <p:xfrm>
          <a:off x="76200" y="1371600"/>
          <a:ext cx="8991600" cy="4946040"/>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ORW-22</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24</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0.063</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110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110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 to flare/no flow</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started flaring for 5day pump test / no flow yet</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begin 5-day feasibility test</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248.94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561.51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559.67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25 March</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253482897"/>
              </p:ext>
            </p:extLst>
          </p:nvPr>
        </p:nvGraphicFramePr>
        <p:xfrm>
          <a:off x="76200" y="1600200"/>
          <a:ext cx="8991600" cy="2720322"/>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ORW-48</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3/23/2014</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2.95</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763.16</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760.20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start depressurize well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446.31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444.26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1052.88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1045.42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223.49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222.67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81.77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987.45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985.67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79.91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13.74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336.11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Bump up choke</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43.84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17.88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198.08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191.55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back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8.76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157">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3/23/2014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shut-in no flow/pressure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25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715365180"/>
              </p:ext>
            </p:extLst>
          </p:nvPr>
        </p:nvGraphicFramePr>
        <p:xfrm>
          <a:off x="76201" y="1319213"/>
          <a:ext cx="8991598" cy="2871787"/>
        </p:xfrm>
        <a:graphic>
          <a:graphicData uri="http://schemas.openxmlformats.org/drawingml/2006/table">
            <a:tbl>
              <a:tblPr>
                <a:tableStyleId>{5C22544A-7EE6-4342-B048-85BDC9FD1C3A}</a:tableStyleId>
              </a:tblPr>
              <a:tblGrid>
                <a:gridCol w="3098644"/>
                <a:gridCol w="1964318"/>
                <a:gridCol w="1964318"/>
                <a:gridCol w="1964318"/>
              </a:tblGrid>
              <a:tr h="128587">
                <a:tc>
                  <a:txBody>
                    <a:bodyPr/>
                    <a:lstStyle/>
                    <a:p>
                      <a:pPr algn="ctr" fontAlgn="ctr"/>
                      <a:r>
                        <a:rPr lang="en-US" sz="800" u="none" strike="noStrike" dirty="0">
                          <a:effectLst/>
                          <a:latin typeface="Calibri" panose="020F0502020204030204" pitchFamily="34" charset="0"/>
                        </a:rPr>
                        <a:t>Well</a:t>
                      </a:r>
                      <a:endParaRPr lang="en-US" sz="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542">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1180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smtClean="0">
                          <a:effectLst/>
                          <a:latin typeface="Calibri" panose="020F0502020204030204" pitchFamily="34" charset="0"/>
                        </a:rPr>
                        <a:t>0 *open to </a:t>
                      </a:r>
                      <a:r>
                        <a:rPr lang="en-US" sz="800" u="none" strike="noStrike" dirty="0" err="1" smtClean="0">
                          <a:effectLst/>
                          <a:latin typeface="Calibri" panose="020F0502020204030204" pitchFamily="34" charset="0"/>
                        </a:rPr>
                        <a:t>atmos</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94289317"/>
              </p:ext>
            </p:extLst>
          </p:nvPr>
        </p:nvGraphicFramePr>
        <p:xfrm>
          <a:off x="76200" y="43376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3pm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Tuesday, March 25,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A32BBB-E184-435A-9040-FA80D42C13A2}"/>
</file>

<file path=customXml/itemProps2.xml><?xml version="1.0" encoding="utf-8"?>
<ds:datastoreItem xmlns:ds="http://schemas.openxmlformats.org/officeDocument/2006/customXml" ds:itemID="{879338DB-C0BD-4B06-8E51-F804152B7CC8}"/>
</file>

<file path=customXml/itemProps3.xml><?xml version="1.0" encoding="utf-8"?>
<ds:datastoreItem xmlns:ds="http://schemas.openxmlformats.org/officeDocument/2006/customXml" ds:itemID="{C691FDB9-E8B3-4A41-B59E-01FFB4729DC8}"/>
</file>

<file path=docProps/app.xml><?xml version="1.0" encoding="utf-8"?>
<Properties xmlns="http://schemas.openxmlformats.org/officeDocument/2006/extended-properties" xmlns:vt="http://schemas.openxmlformats.org/officeDocument/2006/docPropsVTypes">
  <TotalTime>33506</TotalTime>
  <Words>9824</Words>
  <Application>Microsoft Office PowerPoint</Application>
  <PresentationFormat>On-screen Show (4:3)</PresentationFormat>
  <Paragraphs>1874</Paragraphs>
  <Slides>40</Slides>
  <Notes>12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Assumption Parish      Scientific Situation Summary</vt:lpstr>
      <vt:lpstr>Next  Operational Period (25-28 Mar 14) Incident Action Plan</vt:lpstr>
      <vt:lpstr>PowerPoint Presentation</vt:lpstr>
      <vt:lpstr>PowerPoint Presentation</vt:lpstr>
      <vt:lpstr>Next  Operational Period (25-28 Mar 14) Incident Action Plan</vt:lpstr>
      <vt:lpstr>Next  Operational Period (25-28 Mar 14) Incident Action Plan</vt:lpstr>
      <vt:lpstr>Next  Operational Period (25-28 Mar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2058</cp:revision>
  <cp:lastPrinted>2013-05-06T18:09:47Z</cp:lastPrinted>
  <dcterms:created xsi:type="dcterms:W3CDTF">2011-01-25T19:14:05Z</dcterms:created>
  <dcterms:modified xsi:type="dcterms:W3CDTF">2014-03-25T20:21:59Z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